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60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0C273-01C8-409B-BBFB-2DC5FD15AA7D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1DD4-5D86-44AB-82B4-BDEF74DE6F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08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AAC196-4D0F-FB3F-A5A9-86A4702EF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2D22882-597E-4FF5-42F4-A202BF9DD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E77269-5267-06FF-9E6D-5DA079396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E1C-EB29-4A4E-9022-6514E5DD0D64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43F9421-B5A4-86AB-49D0-B27B79B6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10BB24-A016-A436-8643-93EBE3530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0EE-171D-4648-925D-384EBA0FB3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12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67C583-DDD7-2CF9-715A-C482DD529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4028EA0-2333-1989-7978-FE9BF38BF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2A171D3-FD26-2B24-3484-0827DDAB1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E1C-EB29-4A4E-9022-6514E5DD0D64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CB81AE-A13E-BAF1-11B7-37C50178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06A1A02-7CE5-77DC-F99E-689724916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0EE-171D-4648-925D-384EBA0FB3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40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D36CA5E-51CA-A682-F43F-46D1192FB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F2F1E29-ECA5-CFF7-A64B-E6687008D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20A4BC-B028-CA86-EE45-89CC0DC2F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E1C-EB29-4A4E-9022-6514E5DD0D64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64C9F3-65A6-1F95-A930-42D490E2F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CCBEF21-8ACC-6EBC-2187-F6423D90D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0EE-171D-4648-925D-384EBA0FB3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76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BD88DC-2F3F-98F9-53F7-216083511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7B1D6D-2885-A563-F9C2-061853FE5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01AB6C4-D865-7412-DCD3-F4249835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E1C-EB29-4A4E-9022-6514E5DD0D64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36B236-A740-C8D6-3400-A507BBAC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A696BE-4D6E-70D1-C958-CD1D9D48D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0EE-171D-4648-925D-384EBA0FB3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13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6B3D3C-7442-135F-42E0-C5791CC4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170C632-9D90-44B4-FE67-541222BB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C4FD51-BAE0-08BD-BD0F-5268DB9C6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E1C-EB29-4A4E-9022-6514E5DD0D64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3672E3-44A5-5836-956F-68217047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FC124D-B907-E994-C062-324070F1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0EE-171D-4648-925D-384EBA0FB3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566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54ED1F-AD9D-E35F-C252-909A9683D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0EA487-A032-C253-8C35-215B5DE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65E0496-DB5A-0E06-4DA3-40A70526B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5864945-E93D-890B-04F9-2B419389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E1C-EB29-4A4E-9022-6514E5DD0D64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CC091A2-B4A3-EE60-1B38-AAD7C8D7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FB7555B-8193-E6C9-EA8A-07B6837C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0EE-171D-4648-925D-384EBA0FB3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11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EF75C1-5943-4394-C261-F7C5DF175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9362F0D-B5F6-2404-EEB5-79A077536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C7AF6C6-073C-FA54-9176-9CEAE8A95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FA43833-07EF-0A37-8391-E27AD536E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C253EDD-41FF-2F5D-3488-394A4EB96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08790F2-7B68-4786-6C4A-7FD4DB55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E1C-EB29-4A4E-9022-6514E5DD0D64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813E14E-50AF-47EB-111B-FE2066488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49573DA-6855-2D97-661A-996E9A58E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0EE-171D-4648-925D-384EBA0FB3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94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7CF565-F059-0D1F-58E1-00D96BB7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8E5A6FB-9919-FA30-672D-C22E75F6D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E1C-EB29-4A4E-9022-6514E5DD0D64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C96D5D9-A3BB-EC5B-3260-77A4B64F4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7C083AF-67D5-1C1D-D749-8885B9714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0EE-171D-4648-925D-384EBA0FB3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47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D98E49E-1BD5-CA80-E7FF-63A67DF1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E1C-EB29-4A4E-9022-6514E5DD0D64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2BFD68A-D404-BDCA-B789-7110C027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7A6CA93-C704-1949-2A74-C6D925ED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0EE-171D-4648-925D-384EBA0FB3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21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6C4934-84C3-BD72-5220-ED4CF535C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FD2A1C-BC4F-4429-C581-1ABBBDAD1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4B8AB2-A1E1-638F-31C5-DA5F9AE38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C571683-6FB3-0F27-2DEC-70180645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E1C-EB29-4A4E-9022-6514E5DD0D64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8D11461-7811-827E-C47D-EDBEF2FB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2917FD9-0B27-F536-CD0C-3DA09F49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0EE-171D-4648-925D-384EBA0FB3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37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CB0F2A-DE70-655E-0E7C-4183EA2DD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53BCA1C-0755-6F74-4925-A68BC18B1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279BC5F-5EC4-9D9A-4E22-28E6C92FE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99AEB84-EB06-B8FE-2656-D9FD5EB8D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E1C-EB29-4A4E-9022-6514E5DD0D64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8BC4981-C939-C295-4DDC-E471A784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EDA48EE-C3E0-1517-36E8-0F34B3813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0EE-171D-4648-925D-384EBA0FB3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27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013BFED-B2A5-BDFC-593D-28E33D0EC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A64661A-A4CC-9039-266F-9CA3E28C8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3C3DE40-4AC9-F597-30EA-CA2670E28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BE1C-EB29-4A4E-9022-6514E5DD0D64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675A3E-D3A5-5DA5-0CC0-1F0C5A171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601DDD-A267-A0D9-4A3B-FFC025D68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A20EE-171D-4648-925D-384EBA0FB3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96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2.png"/><Relationship Id="rId4" Type="http://schemas.openxmlformats.org/officeDocument/2006/relationships/slide" Target="slid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2.png"/><Relationship Id="rId10" Type="http://schemas.openxmlformats.org/officeDocument/2006/relationships/image" Target="../media/image4.png"/><Relationship Id="rId4" Type="http://schemas.openxmlformats.org/officeDocument/2006/relationships/slide" Target="slide1.xml"/><Relationship Id="rId9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slide" Target="slide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93C01B54-F498-47F0-1991-17F29BFFF572}"/>
              </a:ext>
            </a:extLst>
          </p:cNvPr>
          <p:cNvSpPr/>
          <p:nvPr/>
        </p:nvSpPr>
        <p:spPr>
          <a:xfrm>
            <a:off x="4151069" y="5998127"/>
            <a:ext cx="8059981" cy="8598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07415730-7081-CF80-24BD-C9B30EDBC125}"/>
              </a:ext>
            </a:extLst>
          </p:cNvPr>
          <p:cNvSpPr txBox="1"/>
          <p:nvPr/>
        </p:nvSpPr>
        <p:spPr>
          <a:xfrm>
            <a:off x="771435" y="2071620"/>
            <a:ext cx="1072113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3200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DC motorlar </a:t>
            </a:r>
            <a:r>
              <a:rPr lang="tr-TR" sz="3200" b="1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doğru akım enerjisini mekanik enerjiye çeviren makinelerdir</a:t>
            </a:r>
            <a:r>
              <a:rPr lang="tr-TR" sz="3200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. Motorun içinde yer alan sargılara elektrik akımı uygulandığında, yine motorun içerisinde bulunan sabit mıknatıslara zıt yönde oluşan manyetik kuvvetin etkisi ile hareket etmesi prensibine dayanmaktadır.</a:t>
            </a:r>
            <a:endParaRPr lang="tr-TR" sz="3200" dirty="0"/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id="{4DB7E4ED-B48A-F0CE-52E5-D1B1FC3B117F}"/>
              </a:ext>
            </a:extLst>
          </p:cNvPr>
          <p:cNvSpPr txBox="1"/>
          <p:nvPr/>
        </p:nvSpPr>
        <p:spPr>
          <a:xfrm>
            <a:off x="3653023" y="912328"/>
            <a:ext cx="48859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5400" dirty="0" err="1"/>
              <a:t>Dc</a:t>
            </a:r>
            <a:r>
              <a:rPr lang="tr-TR" sz="5400" dirty="0"/>
              <a:t> Motor Nedir?</a:t>
            </a:r>
          </a:p>
        </p:txBody>
      </p:sp>
      <p:sp>
        <p:nvSpPr>
          <p:cNvPr id="2" name="Serbest Form: Şekil 1">
            <a:extLst>
              <a:ext uri="{FF2B5EF4-FFF2-40B4-BE49-F238E27FC236}">
                <a16:creationId xmlns:a16="http://schemas.microsoft.com/office/drawing/2014/main" id="{6F757266-F3D6-468D-EE21-19FEB57BFA02}"/>
              </a:ext>
            </a:extLst>
          </p:cNvPr>
          <p:cNvSpPr/>
          <p:nvPr/>
        </p:nvSpPr>
        <p:spPr>
          <a:xfrm>
            <a:off x="-7531893" y="5998128"/>
            <a:ext cx="12192000" cy="859872"/>
          </a:xfrm>
          <a:custGeom>
            <a:avLst/>
            <a:gdLst>
              <a:gd name="connsiteX0" fmla="*/ 0 w 12192000"/>
              <a:gd name="connsiteY0" fmla="*/ 0 h 859872"/>
              <a:gd name="connsiteX1" fmla="*/ 8870329 w 12192000"/>
              <a:gd name="connsiteY1" fmla="*/ 0 h 859872"/>
              <a:gd name="connsiteX2" fmla="*/ 8878542 w 12192000"/>
              <a:gd name="connsiteY2" fmla="*/ 81468 h 859872"/>
              <a:gd name="connsiteX3" fmla="*/ 9407571 w 12192000"/>
              <a:gd name="connsiteY3" fmla="*/ 512639 h 859872"/>
              <a:gd name="connsiteX4" fmla="*/ 9936600 w 12192000"/>
              <a:gd name="connsiteY4" fmla="*/ 81468 h 859872"/>
              <a:gd name="connsiteX5" fmla="*/ 9944813 w 12192000"/>
              <a:gd name="connsiteY5" fmla="*/ 0 h 859872"/>
              <a:gd name="connsiteX6" fmla="*/ 12192000 w 12192000"/>
              <a:gd name="connsiteY6" fmla="*/ 0 h 859872"/>
              <a:gd name="connsiteX7" fmla="*/ 12192000 w 12192000"/>
              <a:gd name="connsiteY7" fmla="*/ 859872 h 859872"/>
              <a:gd name="connsiteX8" fmla="*/ 0 w 12192000"/>
              <a:gd name="connsiteY8" fmla="*/ 859872 h 85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859872">
                <a:moveTo>
                  <a:pt x="0" y="0"/>
                </a:moveTo>
                <a:lnTo>
                  <a:pt x="8870329" y="0"/>
                </a:lnTo>
                <a:lnTo>
                  <a:pt x="8878542" y="81468"/>
                </a:lnTo>
                <a:cubicBezTo>
                  <a:pt x="8928895" y="327537"/>
                  <a:pt x="9146616" y="512639"/>
                  <a:pt x="9407571" y="512639"/>
                </a:cubicBezTo>
                <a:cubicBezTo>
                  <a:pt x="9668526" y="512639"/>
                  <a:pt x="9886247" y="327537"/>
                  <a:pt x="9936600" y="81468"/>
                </a:cubicBezTo>
                <a:lnTo>
                  <a:pt x="9944813" y="0"/>
                </a:lnTo>
                <a:lnTo>
                  <a:pt x="12192000" y="0"/>
                </a:lnTo>
                <a:lnTo>
                  <a:pt x="12192000" y="859872"/>
                </a:lnTo>
                <a:lnTo>
                  <a:pt x="0" y="85987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 dirty="0"/>
          </a:p>
        </p:txBody>
      </p:sp>
      <p:pic>
        <p:nvPicPr>
          <p:cNvPr id="3" name="Resim 2">
            <a:hlinkClick r:id="rId2" action="ppaction://hlinksldjump"/>
            <a:extLst>
              <a:ext uri="{FF2B5EF4-FFF2-40B4-BE49-F238E27FC236}">
                <a16:creationId xmlns:a16="http://schemas.microsoft.com/office/drawing/2014/main" id="{35FD24B3-4207-A835-CFA3-149905C79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019" y="5993358"/>
            <a:ext cx="851912" cy="847486"/>
          </a:xfrm>
          <a:prstGeom prst="rect">
            <a:avLst/>
          </a:prstGeom>
        </p:spPr>
      </p:pic>
      <p:pic>
        <p:nvPicPr>
          <p:cNvPr id="4" name="Resim 3">
            <a:hlinkClick r:id="rId4" action="ppaction://hlinksldjump"/>
            <a:extLst>
              <a:ext uri="{FF2B5EF4-FFF2-40B4-BE49-F238E27FC236}">
                <a16:creationId xmlns:a16="http://schemas.microsoft.com/office/drawing/2014/main" id="{E68BCDC4-722B-3437-98EA-1045D82B8F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364" y="5502633"/>
            <a:ext cx="936517" cy="936517"/>
          </a:xfrm>
          <a:prstGeom prst="rect">
            <a:avLst/>
          </a:prstGeom>
        </p:spPr>
      </p:pic>
      <p:pic>
        <p:nvPicPr>
          <p:cNvPr id="5" name="Resim 4">
            <a:hlinkClick r:id="rId6" action="ppaction://hlinksldjump"/>
            <a:extLst>
              <a:ext uri="{FF2B5EF4-FFF2-40B4-BE49-F238E27FC236}">
                <a16:creationId xmlns:a16="http://schemas.microsoft.com/office/drawing/2014/main" id="{E2DE8A5E-C391-B58C-D0A3-DF93D2F622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170" y="5980333"/>
            <a:ext cx="865497" cy="891333"/>
          </a:xfrm>
          <a:prstGeom prst="rect">
            <a:avLst/>
          </a:prstGeom>
        </p:spPr>
      </p:pic>
      <p:pic>
        <p:nvPicPr>
          <p:cNvPr id="6" name="Resim 5">
            <a:hlinkClick r:id="rId6" action="ppaction://hlinksldjump"/>
            <a:extLst>
              <a:ext uri="{FF2B5EF4-FFF2-40B4-BE49-F238E27FC236}">
                <a16:creationId xmlns:a16="http://schemas.microsoft.com/office/drawing/2014/main" id="{589EB52D-ABB6-4DA2-2B0F-65AC1FC342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546" y="5904327"/>
            <a:ext cx="1238739" cy="93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00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ikdörtgen 17">
            <a:extLst>
              <a:ext uri="{FF2B5EF4-FFF2-40B4-BE49-F238E27FC236}">
                <a16:creationId xmlns:a16="http://schemas.microsoft.com/office/drawing/2014/main" id="{56A20306-AE5A-D7EE-717E-6D45DE5CE2A1}"/>
              </a:ext>
            </a:extLst>
          </p:cNvPr>
          <p:cNvSpPr/>
          <p:nvPr/>
        </p:nvSpPr>
        <p:spPr>
          <a:xfrm>
            <a:off x="5307322" y="5991307"/>
            <a:ext cx="8059981" cy="8598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B2FA76A2-4D09-6215-79EB-BC5B954F21A1}"/>
              </a:ext>
            </a:extLst>
          </p:cNvPr>
          <p:cNvSpPr txBox="1"/>
          <p:nvPr/>
        </p:nvSpPr>
        <p:spPr>
          <a:xfrm>
            <a:off x="790004" y="258737"/>
            <a:ext cx="577425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00B050"/>
                </a:solidFill>
              </a:rPr>
              <a:t>	// Motor A Bağlantısı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int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enA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 = 9;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int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 in1 = 8;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int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 in2 = 7;</a:t>
            </a:r>
          </a:p>
          <a:p>
            <a:r>
              <a:rPr lang="tr-TR" sz="1400" dirty="0">
                <a:solidFill>
                  <a:srgbClr val="00B050"/>
                </a:solidFill>
              </a:rPr>
              <a:t>	// Motor B Bağlantısı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int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enB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 = 3;</a:t>
            </a:r>
          </a:p>
          <a:p>
            <a:pPr lvl="1"/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int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 in3 = 5;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int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 in4 = 4;</a:t>
            </a:r>
          </a:p>
          <a:p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void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 setup() {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>
                <a:solidFill>
                  <a:srgbClr val="00B050"/>
                </a:solidFill>
              </a:rPr>
              <a:t>// Motor kontrol pinleri dijital OUTPUT olarak ayarlıyoruz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pinMode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enA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, OUTPUT);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pinMode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enB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, OUTPUT);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pinMode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(in1, OUTPUT);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pinMode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(in2, OUTPUT);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pinMode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(in3, OUTPUT);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pinMode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(in4, OUTPUT);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>
                <a:solidFill>
                  <a:srgbClr val="00B050"/>
                </a:solidFill>
              </a:rPr>
              <a:t>// Her iki </a:t>
            </a:r>
            <a:r>
              <a:rPr lang="tr-TR" sz="1400" dirty="0" err="1">
                <a:solidFill>
                  <a:srgbClr val="00B050"/>
                </a:solidFill>
              </a:rPr>
              <a:t>Motoruda</a:t>
            </a:r>
            <a:r>
              <a:rPr lang="tr-TR" sz="1400" dirty="0">
                <a:solidFill>
                  <a:srgbClr val="00B050"/>
                </a:solidFill>
              </a:rPr>
              <a:t> başlangıçta kapatıyoruz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digitalWrite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(in1, LOW);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digitalWrite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(in2, LOW);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  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digitalWrite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(in3, LOW);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tr-TR" sz="1400" dirty="0" err="1">
                <a:solidFill>
                  <a:schemeClr val="bg2">
                    <a:lumMod val="75000"/>
                  </a:schemeClr>
                </a:solidFill>
              </a:rPr>
              <a:t>digitalWrite</a:t>
            </a:r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(in4, LOW);</a:t>
            </a:r>
          </a:p>
          <a:p>
            <a:r>
              <a:rPr lang="tr-TR" sz="1400" dirty="0">
                <a:solidFill>
                  <a:schemeClr val="bg2">
                    <a:lumMod val="75000"/>
                  </a:schemeClr>
                </a:solidFill>
              </a:rPr>
              <a:t>}</a:t>
            </a:r>
          </a:p>
          <a:p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180116C5-DA41-E815-FE07-38D83436034D}"/>
              </a:ext>
            </a:extLst>
          </p:cNvPr>
          <p:cNvSpPr txBox="1"/>
          <p:nvPr/>
        </p:nvSpPr>
        <p:spPr>
          <a:xfrm>
            <a:off x="7113595" y="0"/>
            <a:ext cx="387598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1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loop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{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directionControl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(1000);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speedControl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(1000);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endParaRPr lang="tr-TR" sz="1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// Bu fonksiyon motorların dönme hızını 	kontrol etmenizi sağlar.</a:t>
            </a:r>
          </a:p>
          <a:p>
            <a:endParaRPr lang="tr-TR" sz="1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directionControl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{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Motorları Maksimum hıza ayarla	// PWM için mümkün olan maksimum 	değer 0 ila 255’tir.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analogW</a:t>
            </a:r>
            <a:endParaRPr lang="tr-TR" sz="1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e(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255);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analogWrite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enB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255);</a:t>
            </a:r>
          </a:p>
          <a:p>
            <a:endParaRPr lang="tr-TR" sz="1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A ve B motorunu çalıştırıyoruz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digitalWrite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(in1, HIGH);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digitalWrite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(in2, LOW);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digitalWrite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(in3, HIGH);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digitalWrite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(in4, LOW);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(2000);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Her iki </a:t>
            </a:r>
            <a:r>
              <a:rPr lang="tr-TR" sz="12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motoruda</a:t>
            </a:r>
            <a:r>
              <a:rPr lang="tr-TR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kapatıyoruz.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digitalWrite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(in1, LOW);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digitalWrite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(in2, LOW);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digitalWrite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(in3, LOW);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2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digitalWrite</a:t>
            </a:r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(in4, LOW);</a:t>
            </a:r>
          </a:p>
          <a:p>
            <a:r>
              <a:rPr lang="tr-TR" sz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tr-T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D4DD1259-F787-5858-1DA1-6DC734EB1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45"/>
            <a:ext cx="65" cy="400110"/>
          </a:xfrm>
          <a:prstGeom prst="rect">
            <a:avLst/>
          </a:prstGeom>
          <a:solidFill>
            <a:srgbClr val="30313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rgbClr val="BDC1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Serbest Form: Şekil 11">
            <a:extLst>
              <a:ext uri="{FF2B5EF4-FFF2-40B4-BE49-F238E27FC236}">
                <a16:creationId xmlns:a16="http://schemas.microsoft.com/office/drawing/2014/main" id="{5C1FE538-1733-F154-F59E-212170919678}"/>
              </a:ext>
            </a:extLst>
          </p:cNvPr>
          <p:cNvSpPr/>
          <p:nvPr/>
        </p:nvSpPr>
        <p:spPr>
          <a:xfrm>
            <a:off x="-4838808" y="5991308"/>
            <a:ext cx="12192000" cy="859872"/>
          </a:xfrm>
          <a:custGeom>
            <a:avLst/>
            <a:gdLst>
              <a:gd name="connsiteX0" fmla="*/ 0 w 12192000"/>
              <a:gd name="connsiteY0" fmla="*/ 0 h 859872"/>
              <a:gd name="connsiteX1" fmla="*/ 8870329 w 12192000"/>
              <a:gd name="connsiteY1" fmla="*/ 0 h 859872"/>
              <a:gd name="connsiteX2" fmla="*/ 8878542 w 12192000"/>
              <a:gd name="connsiteY2" fmla="*/ 81468 h 859872"/>
              <a:gd name="connsiteX3" fmla="*/ 9407571 w 12192000"/>
              <a:gd name="connsiteY3" fmla="*/ 512639 h 859872"/>
              <a:gd name="connsiteX4" fmla="*/ 9936600 w 12192000"/>
              <a:gd name="connsiteY4" fmla="*/ 81468 h 859872"/>
              <a:gd name="connsiteX5" fmla="*/ 9944813 w 12192000"/>
              <a:gd name="connsiteY5" fmla="*/ 0 h 859872"/>
              <a:gd name="connsiteX6" fmla="*/ 12192000 w 12192000"/>
              <a:gd name="connsiteY6" fmla="*/ 0 h 859872"/>
              <a:gd name="connsiteX7" fmla="*/ 12192000 w 12192000"/>
              <a:gd name="connsiteY7" fmla="*/ 859872 h 859872"/>
              <a:gd name="connsiteX8" fmla="*/ 0 w 12192000"/>
              <a:gd name="connsiteY8" fmla="*/ 859872 h 85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859872">
                <a:moveTo>
                  <a:pt x="0" y="0"/>
                </a:moveTo>
                <a:lnTo>
                  <a:pt x="8870329" y="0"/>
                </a:lnTo>
                <a:lnTo>
                  <a:pt x="8878542" y="81468"/>
                </a:lnTo>
                <a:cubicBezTo>
                  <a:pt x="8928895" y="327537"/>
                  <a:pt x="9146616" y="512639"/>
                  <a:pt x="9407571" y="512639"/>
                </a:cubicBezTo>
                <a:cubicBezTo>
                  <a:pt x="9668526" y="512639"/>
                  <a:pt x="9886247" y="327537"/>
                  <a:pt x="9936600" y="81468"/>
                </a:cubicBezTo>
                <a:lnTo>
                  <a:pt x="9944813" y="0"/>
                </a:lnTo>
                <a:lnTo>
                  <a:pt x="12192000" y="0"/>
                </a:lnTo>
                <a:lnTo>
                  <a:pt x="12192000" y="859872"/>
                </a:lnTo>
                <a:lnTo>
                  <a:pt x="0" y="85987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 dirty="0"/>
          </a:p>
        </p:txBody>
      </p:sp>
      <p:pic>
        <p:nvPicPr>
          <p:cNvPr id="13" name="Resim 12">
            <a:hlinkClick r:id="rId2" action="ppaction://hlinksldjump"/>
            <a:extLst>
              <a:ext uri="{FF2B5EF4-FFF2-40B4-BE49-F238E27FC236}">
                <a16:creationId xmlns:a16="http://schemas.microsoft.com/office/drawing/2014/main" id="{6B005E3B-F779-9D1E-6D19-E313C80A9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5882" y="5541399"/>
            <a:ext cx="851912" cy="847486"/>
          </a:xfrm>
          <a:prstGeom prst="rect">
            <a:avLst/>
          </a:prstGeom>
        </p:spPr>
      </p:pic>
      <p:pic>
        <p:nvPicPr>
          <p:cNvPr id="14" name="Resim 13">
            <a:hlinkClick r:id="rId4" action="ppaction://hlinksldjump"/>
            <a:extLst>
              <a:ext uri="{FF2B5EF4-FFF2-40B4-BE49-F238E27FC236}">
                <a16:creationId xmlns:a16="http://schemas.microsoft.com/office/drawing/2014/main" id="{89491569-1CC2-96F6-7DDB-892D31C77A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89" y="5948842"/>
            <a:ext cx="936517" cy="936517"/>
          </a:xfrm>
          <a:prstGeom prst="rect">
            <a:avLst/>
          </a:prstGeom>
        </p:spPr>
      </p:pic>
      <p:pic>
        <p:nvPicPr>
          <p:cNvPr id="16" name="Resim 15">
            <a:hlinkClick r:id="rId6" action="ppaction://hlinksldjump"/>
            <a:extLst>
              <a:ext uri="{FF2B5EF4-FFF2-40B4-BE49-F238E27FC236}">
                <a16:creationId xmlns:a16="http://schemas.microsoft.com/office/drawing/2014/main" id="{D7295DF4-9F70-0AB6-C81F-F23C69227C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087" y="5979880"/>
            <a:ext cx="865497" cy="891333"/>
          </a:xfrm>
          <a:prstGeom prst="rect">
            <a:avLst/>
          </a:prstGeom>
        </p:spPr>
      </p:pic>
      <p:pic>
        <p:nvPicPr>
          <p:cNvPr id="17" name="Resim 16">
            <a:hlinkClick r:id="rId8" action="ppaction://hlinksldjump"/>
            <a:extLst>
              <a:ext uri="{FF2B5EF4-FFF2-40B4-BE49-F238E27FC236}">
                <a16:creationId xmlns:a16="http://schemas.microsoft.com/office/drawing/2014/main" id="{F5894085-EFED-A9FE-EE0D-DF90F17A51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546" y="5904327"/>
            <a:ext cx="1238739" cy="93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7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rbest Form: Şekil 8">
            <a:extLst>
              <a:ext uri="{FF2B5EF4-FFF2-40B4-BE49-F238E27FC236}">
                <a16:creationId xmlns:a16="http://schemas.microsoft.com/office/drawing/2014/main" id="{04D06AD2-2673-4A5B-CE4D-7AB3A039AB6C}"/>
              </a:ext>
            </a:extLst>
          </p:cNvPr>
          <p:cNvSpPr/>
          <p:nvPr/>
        </p:nvSpPr>
        <p:spPr>
          <a:xfrm>
            <a:off x="0" y="5998128"/>
            <a:ext cx="12192000" cy="859872"/>
          </a:xfrm>
          <a:custGeom>
            <a:avLst/>
            <a:gdLst>
              <a:gd name="connsiteX0" fmla="*/ 0 w 12192000"/>
              <a:gd name="connsiteY0" fmla="*/ 0 h 859872"/>
              <a:gd name="connsiteX1" fmla="*/ 8870329 w 12192000"/>
              <a:gd name="connsiteY1" fmla="*/ 0 h 859872"/>
              <a:gd name="connsiteX2" fmla="*/ 8878542 w 12192000"/>
              <a:gd name="connsiteY2" fmla="*/ 81468 h 859872"/>
              <a:gd name="connsiteX3" fmla="*/ 9407571 w 12192000"/>
              <a:gd name="connsiteY3" fmla="*/ 512639 h 859872"/>
              <a:gd name="connsiteX4" fmla="*/ 9936600 w 12192000"/>
              <a:gd name="connsiteY4" fmla="*/ 81468 h 859872"/>
              <a:gd name="connsiteX5" fmla="*/ 9944813 w 12192000"/>
              <a:gd name="connsiteY5" fmla="*/ 0 h 859872"/>
              <a:gd name="connsiteX6" fmla="*/ 12192000 w 12192000"/>
              <a:gd name="connsiteY6" fmla="*/ 0 h 859872"/>
              <a:gd name="connsiteX7" fmla="*/ 12192000 w 12192000"/>
              <a:gd name="connsiteY7" fmla="*/ 859872 h 859872"/>
              <a:gd name="connsiteX8" fmla="*/ 0 w 12192000"/>
              <a:gd name="connsiteY8" fmla="*/ 859872 h 85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859872">
                <a:moveTo>
                  <a:pt x="0" y="0"/>
                </a:moveTo>
                <a:lnTo>
                  <a:pt x="8870329" y="0"/>
                </a:lnTo>
                <a:lnTo>
                  <a:pt x="8878542" y="81468"/>
                </a:lnTo>
                <a:cubicBezTo>
                  <a:pt x="8928895" y="327537"/>
                  <a:pt x="9146616" y="512639"/>
                  <a:pt x="9407571" y="512639"/>
                </a:cubicBezTo>
                <a:cubicBezTo>
                  <a:pt x="9668526" y="512639"/>
                  <a:pt x="9886247" y="327537"/>
                  <a:pt x="9936600" y="81468"/>
                </a:cubicBezTo>
                <a:lnTo>
                  <a:pt x="9944813" y="0"/>
                </a:lnTo>
                <a:lnTo>
                  <a:pt x="12192000" y="0"/>
                </a:lnTo>
                <a:lnTo>
                  <a:pt x="12192000" y="859872"/>
                </a:lnTo>
                <a:lnTo>
                  <a:pt x="0" y="85987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 dirty="0"/>
          </a:p>
        </p:txBody>
      </p:sp>
      <p:pic>
        <p:nvPicPr>
          <p:cNvPr id="5" name="Resim 4">
            <a:hlinkClick r:id="rId2" action="ppaction://hlinksldjump"/>
            <a:extLst>
              <a:ext uri="{FF2B5EF4-FFF2-40B4-BE49-F238E27FC236}">
                <a16:creationId xmlns:a16="http://schemas.microsoft.com/office/drawing/2014/main" id="{BB798DDE-DAF9-1130-0CD3-68E61791A9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019" y="5993358"/>
            <a:ext cx="851912" cy="847486"/>
          </a:xfrm>
          <a:prstGeom prst="rect">
            <a:avLst/>
          </a:prstGeom>
        </p:spPr>
      </p:pic>
      <p:pic>
        <p:nvPicPr>
          <p:cNvPr id="6" name="Resim 5">
            <a:hlinkClick r:id="rId4" action="ppaction://hlinksldjump"/>
            <a:extLst>
              <a:ext uri="{FF2B5EF4-FFF2-40B4-BE49-F238E27FC236}">
                <a16:creationId xmlns:a16="http://schemas.microsoft.com/office/drawing/2014/main" id="{65E93DE6-398E-C935-AA4F-1058470064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89" y="5948842"/>
            <a:ext cx="936517" cy="936517"/>
          </a:xfrm>
          <a:prstGeom prst="rect">
            <a:avLst/>
          </a:prstGeom>
        </p:spPr>
      </p:pic>
      <p:pic>
        <p:nvPicPr>
          <p:cNvPr id="7" name="Resim 6">
            <a:hlinkClick r:id="rId6" action="ppaction://hlinksldjump"/>
            <a:extLst>
              <a:ext uri="{FF2B5EF4-FFF2-40B4-BE49-F238E27FC236}">
                <a16:creationId xmlns:a16="http://schemas.microsoft.com/office/drawing/2014/main" id="{94EE4C7A-3A62-EFF9-5D12-3597234427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171" y="5547692"/>
            <a:ext cx="865497" cy="891333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058F53CD-644C-7E3A-724D-D9FD159E2B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914" y="306474"/>
            <a:ext cx="9622172" cy="4836094"/>
          </a:xfrm>
          <a:prstGeom prst="rect">
            <a:avLst/>
          </a:prstGeom>
        </p:spPr>
      </p:pic>
      <p:pic>
        <p:nvPicPr>
          <p:cNvPr id="3" name="Resim 2">
            <a:hlinkClick r:id="rId9" action="ppaction://hlinksldjump"/>
            <a:extLst>
              <a:ext uri="{FF2B5EF4-FFF2-40B4-BE49-F238E27FC236}">
                <a16:creationId xmlns:a16="http://schemas.microsoft.com/office/drawing/2014/main" id="{EDE2696B-0288-AB13-DB97-B81FC5A6C33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546" y="5904327"/>
            <a:ext cx="1238739" cy="93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78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2A160C1C-30BA-6ADC-E3B5-2F638A4349FC}"/>
              </a:ext>
            </a:extLst>
          </p:cNvPr>
          <p:cNvSpPr/>
          <p:nvPr/>
        </p:nvSpPr>
        <p:spPr>
          <a:xfrm>
            <a:off x="9737558" y="6025487"/>
            <a:ext cx="8059981" cy="8598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Serbest Form: Şekil 3">
            <a:extLst>
              <a:ext uri="{FF2B5EF4-FFF2-40B4-BE49-F238E27FC236}">
                <a16:creationId xmlns:a16="http://schemas.microsoft.com/office/drawing/2014/main" id="{6187ECA4-06CF-1133-2C8C-29C03FD99F67}"/>
              </a:ext>
            </a:extLst>
          </p:cNvPr>
          <p:cNvSpPr/>
          <p:nvPr/>
        </p:nvSpPr>
        <p:spPr>
          <a:xfrm>
            <a:off x="-2454442" y="6025487"/>
            <a:ext cx="12192000" cy="859872"/>
          </a:xfrm>
          <a:custGeom>
            <a:avLst/>
            <a:gdLst>
              <a:gd name="connsiteX0" fmla="*/ 0 w 12192000"/>
              <a:gd name="connsiteY0" fmla="*/ 0 h 859872"/>
              <a:gd name="connsiteX1" fmla="*/ 8870329 w 12192000"/>
              <a:gd name="connsiteY1" fmla="*/ 0 h 859872"/>
              <a:gd name="connsiteX2" fmla="*/ 8878542 w 12192000"/>
              <a:gd name="connsiteY2" fmla="*/ 81468 h 859872"/>
              <a:gd name="connsiteX3" fmla="*/ 9407571 w 12192000"/>
              <a:gd name="connsiteY3" fmla="*/ 512639 h 859872"/>
              <a:gd name="connsiteX4" fmla="*/ 9936600 w 12192000"/>
              <a:gd name="connsiteY4" fmla="*/ 81468 h 859872"/>
              <a:gd name="connsiteX5" fmla="*/ 9944813 w 12192000"/>
              <a:gd name="connsiteY5" fmla="*/ 0 h 859872"/>
              <a:gd name="connsiteX6" fmla="*/ 12192000 w 12192000"/>
              <a:gd name="connsiteY6" fmla="*/ 0 h 859872"/>
              <a:gd name="connsiteX7" fmla="*/ 12192000 w 12192000"/>
              <a:gd name="connsiteY7" fmla="*/ 859872 h 859872"/>
              <a:gd name="connsiteX8" fmla="*/ 0 w 12192000"/>
              <a:gd name="connsiteY8" fmla="*/ 859872 h 85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859872">
                <a:moveTo>
                  <a:pt x="0" y="0"/>
                </a:moveTo>
                <a:lnTo>
                  <a:pt x="8870329" y="0"/>
                </a:lnTo>
                <a:lnTo>
                  <a:pt x="8878542" y="81468"/>
                </a:lnTo>
                <a:cubicBezTo>
                  <a:pt x="8928895" y="327537"/>
                  <a:pt x="9146616" y="512639"/>
                  <a:pt x="9407571" y="512639"/>
                </a:cubicBezTo>
                <a:cubicBezTo>
                  <a:pt x="9668526" y="512639"/>
                  <a:pt x="9886247" y="327537"/>
                  <a:pt x="9936600" y="81468"/>
                </a:cubicBezTo>
                <a:lnTo>
                  <a:pt x="9944813" y="0"/>
                </a:lnTo>
                <a:lnTo>
                  <a:pt x="12192000" y="0"/>
                </a:lnTo>
                <a:lnTo>
                  <a:pt x="12192000" y="859872"/>
                </a:lnTo>
                <a:lnTo>
                  <a:pt x="0" y="85987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 dirty="0"/>
          </a:p>
        </p:txBody>
      </p:sp>
      <p:pic>
        <p:nvPicPr>
          <p:cNvPr id="5" name="Resim 4">
            <a:hlinkClick r:id="rId2" action="ppaction://hlinksldjump"/>
            <a:extLst>
              <a:ext uri="{FF2B5EF4-FFF2-40B4-BE49-F238E27FC236}">
                <a16:creationId xmlns:a16="http://schemas.microsoft.com/office/drawing/2014/main" id="{8518EEE3-82DA-35B7-4CC0-0C99488D32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019" y="5993358"/>
            <a:ext cx="851912" cy="847486"/>
          </a:xfrm>
          <a:prstGeom prst="rect">
            <a:avLst/>
          </a:prstGeom>
        </p:spPr>
      </p:pic>
      <p:pic>
        <p:nvPicPr>
          <p:cNvPr id="6" name="Resim 5">
            <a:hlinkClick r:id="rId4" action="ppaction://hlinksldjump"/>
            <a:extLst>
              <a:ext uri="{FF2B5EF4-FFF2-40B4-BE49-F238E27FC236}">
                <a16:creationId xmlns:a16="http://schemas.microsoft.com/office/drawing/2014/main" id="{24AA9C14-1B6F-3303-3934-931706A258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89" y="5948842"/>
            <a:ext cx="936517" cy="936517"/>
          </a:xfrm>
          <a:prstGeom prst="rect">
            <a:avLst/>
          </a:prstGeom>
        </p:spPr>
      </p:pic>
      <p:pic>
        <p:nvPicPr>
          <p:cNvPr id="7" name="Resim 6">
            <a:hlinkClick r:id="rId6" action="ppaction://hlinksldjump"/>
            <a:extLst>
              <a:ext uri="{FF2B5EF4-FFF2-40B4-BE49-F238E27FC236}">
                <a16:creationId xmlns:a16="http://schemas.microsoft.com/office/drawing/2014/main" id="{347B87D6-7177-BA88-6727-ECD1E96795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171" y="5995971"/>
            <a:ext cx="865497" cy="891333"/>
          </a:xfrm>
          <a:prstGeom prst="rect">
            <a:avLst/>
          </a:prstGeom>
        </p:spPr>
      </p:pic>
      <p:pic>
        <p:nvPicPr>
          <p:cNvPr id="8" name="Resim 7">
            <a:hlinkClick r:id="rId8" action="ppaction://hlinksldjump"/>
            <a:extLst>
              <a:ext uri="{FF2B5EF4-FFF2-40B4-BE49-F238E27FC236}">
                <a16:creationId xmlns:a16="http://schemas.microsoft.com/office/drawing/2014/main" id="{F540BCD2-E5F2-2296-3F84-A352069419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546" y="5480583"/>
            <a:ext cx="1238739" cy="936517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A2ED6A8D-AF30-EBDE-67DE-CBC4B1D7C8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5" y="612907"/>
            <a:ext cx="2797146" cy="1618236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id="{4DD05CF8-6AD7-235E-0107-382265B8633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406" y="612907"/>
            <a:ext cx="2675280" cy="1606774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:a16="http://schemas.microsoft.com/office/drawing/2014/main" id="{27052E6C-D237-764F-60DE-00E77EA2258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351" y="624369"/>
            <a:ext cx="2594941" cy="1606774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:a16="http://schemas.microsoft.com/office/drawing/2014/main" id="{008842D6-659F-797F-166B-5DB6FA18804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806" y="599224"/>
            <a:ext cx="2594941" cy="1621837"/>
          </a:xfrm>
          <a:prstGeom prst="rect">
            <a:avLst/>
          </a:prstGeom>
        </p:spPr>
      </p:pic>
      <p:sp>
        <p:nvSpPr>
          <p:cNvPr id="21" name="Metin kutusu 20">
            <a:extLst>
              <a:ext uri="{FF2B5EF4-FFF2-40B4-BE49-F238E27FC236}">
                <a16:creationId xmlns:a16="http://schemas.microsoft.com/office/drawing/2014/main" id="{D78B8AF0-3D47-437A-2424-B8990830C4AC}"/>
              </a:ext>
            </a:extLst>
          </p:cNvPr>
          <p:cNvSpPr txBox="1"/>
          <p:nvPr/>
        </p:nvSpPr>
        <p:spPr>
          <a:xfrm>
            <a:off x="89971" y="2260659"/>
            <a:ext cx="321943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VS (Vcc2)</a:t>
            </a:r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pin, motorlarına güç verir. Bu </a:t>
            </a:r>
            <a:r>
              <a:rPr lang="tr-TR" dirty="0">
                <a:solidFill>
                  <a:srgbClr val="191919"/>
                </a:solidFill>
                <a:latin typeface="Segoe UI" panose="020B0502040204020203" pitchFamily="34" charset="0"/>
              </a:rPr>
              <a:t>pine</a:t>
            </a:r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 4,5 ile 36V arasında herhangi bir giriş voltajına bağlayabilirsiniz.</a:t>
            </a:r>
          </a:p>
          <a:p>
            <a:endParaRPr lang="tr-TR" dirty="0"/>
          </a:p>
          <a:p>
            <a:r>
              <a:rPr lang="tr-TR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VSS (Vcc1)</a:t>
            </a:r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5V olması gereken dahili mantık devresini sürmek için kullanılır.</a:t>
            </a:r>
          </a:p>
          <a:p>
            <a:endParaRPr lang="tr-TR" dirty="0"/>
          </a:p>
          <a:p>
            <a:r>
              <a:rPr lang="tr-TR" b="0" i="0" dirty="0" err="1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GND</a:t>
            </a:r>
            <a:r>
              <a:rPr lang="tr-TR" b="0" i="0" dirty="0" err="1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pinler</a:t>
            </a:r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 ortak topraklama pimleridir. 4 GND piminin tümü dahili olarak bağlıdır ve </a:t>
            </a:r>
          </a:p>
          <a:p>
            <a:r>
              <a:rPr lang="tr-TR" dirty="0">
                <a:solidFill>
                  <a:srgbClr val="191919"/>
                </a:solidFill>
                <a:latin typeface="Segoe UI" panose="020B0502040204020203" pitchFamily="34" charset="0"/>
              </a:rPr>
              <a:t>Isıyı dağıtmak için kullanılır.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49443509-5623-5DF9-25E9-887363F49AD2}"/>
              </a:ext>
            </a:extLst>
          </p:cNvPr>
          <p:cNvSpPr txBox="1"/>
          <p:nvPr/>
        </p:nvSpPr>
        <p:spPr>
          <a:xfrm>
            <a:off x="3309406" y="2291190"/>
            <a:ext cx="2675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L293D motor sürücüsünün A ve B motoru için çıkış kanalları pinlere çıkarılır </a:t>
            </a:r>
            <a:r>
              <a:rPr lang="tr-TR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ÇIKIŞ1, ÇIKIŞ2 </a:t>
            </a:r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ve </a:t>
            </a:r>
            <a:r>
              <a:rPr lang="tr-TR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ÇIKIŞ3, ÇIKIŞ4 </a:t>
            </a:r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sırasıyla. Bu pinlere iki adet 5-36V DC motor bağlayabilirsiniz.</a:t>
            </a:r>
            <a:endParaRPr lang="tr-TR" dirty="0"/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07D9CAA9-4BF0-7632-D460-46058A0AC261}"/>
              </a:ext>
            </a:extLst>
          </p:cNvPr>
          <p:cNvSpPr txBox="1"/>
          <p:nvPr/>
        </p:nvSpPr>
        <p:spPr>
          <a:xfrm>
            <a:off x="6391351" y="2286202"/>
            <a:ext cx="25608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0" i="0" dirty="0" err="1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IC'nin</a:t>
            </a:r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 her kanal için iki yön kontrol pini vardır. Bu </a:t>
            </a:r>
            <a:r>
              <a:rPr lang="tr-TR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IN1</a:t>
            </a:r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ve </a:t>
            </a:r>
            <a:r>
              <a:rPr lang="tr-TR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IN2 </a:t>
            </a:r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pinler motor A'nın dönme yönünü kontrol eder; </a:t>
            </a:r>
            <a:r>
              <a:rPr lang="tr-TR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IN3 </a:t>
            </a:r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ve </a:t>
            </a:r>
            <a:r>
              <a:rPr lang="tr-TR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IN4 </a:t>
            </a:r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motor B'nin dönüş yönünü kontrol eder.</a:t>
            </a:r>
            <a:endParaRPr lang="tr-TR" dirty="0"/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9C44D041-6C09-F9AD-1297-479F1640FAA6}"/>
              </a:ext>
            </a:extLst>
          </p:cNvPr>
          <p:cNvSpPr txBox="1"/>
          <p:nvPr/>
        </p:nvSpPr>
        <p:spPr>
          <a:xfrm>
            <a:off x="9288379" y="2521819"/>
            <a:ext cx="23966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Hız kontrol pinleri </a:t>
            </a:r>
            <a:r>
              <a:rPr lang="tr-TR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ENA </a:t>
            </a:r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ve </a:t>
            </a:r>
            <a:r>
              <a:rPr lang="tr-TR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ENB </a:t>
            </a:r>
            <a:r>
              <a:rPr lang="tr-TR" b="0" i="0" dirty="0">
                <a:solidFill>
                  <a:srgbClr val="191919"/>
                </a:solidFill>
                <a:effectLst/>
                <a:latin typeface="Segoe UI" panose="020B0502040204020203" pitchFamily="34" charset="0"/>
              </a:rPr>
              <a:t>motorları açıp kapamak ve hızını kontrol etmek için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087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A7FEDFA-EF14-4D10-9AC3-1E4A688003EB}">
  <we:reference id="wa104379279" version="2.1.0.0" store="tr-TR" storeType="OMEX"/>
  <we:alternateReferences>
    <we:reference id="WA104379279" version="2.1.0.0" store="WA104379279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459</Words>
  <Application>Microsoft Office PowerPoint</Application>
  <PresentationFormat>Geniş ekran</PresentationFormat>
  <Paragraphs>65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Segoe UI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yuksel Albayrak</dc:creator>
  <cp:lastModifiedBy>yuksel Albayrak</cp:lastModifiedBy>
  <cp:revision>2</cp:revision>
  <dcterms:created xsi:type="dcterms:W3CDTF">2022-12-01T16:17:10Z</dcterms:created>
  <dcterms:modified xsi:type="dcterms:W3CDTF">2022-12-01T17:50:26Z</dcterms:modified>
</cp:coreProperties>
</file>